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8" r:id="rId3"/>
    <p:sldId id="257" r:id="rId4"/>
    <p:sldId id="259" r:id="rId5"/>
    <p:sldId id="260"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0"/>
    <p:restoredTop sz="94599"/>
  </p:normalViewPr>
  <p:slideViewPr>
    <p:cSldViewPr snapToGrid="0" snapToObjects="1">
      <p:cViewPr varScale="1">
        <p:scale>
          <a:sx n="74" d="100"/>
          <a:sy n="74" d="100"/>
        </p:scale>
        <p:origin x="208" y="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10A4E-89F9-0C41-91D0-D29C5B70A1BD}" type="datetimeFigureOut">
              <a:rPr lang="nl-NL" smtClean="0"/>
              <a:t>20-05-20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F0A09A-AD39-AD43-9DED-730ECAF75183}" type="slidenum">
              <a:rPr lang="nl-NL" smtClean="0"/>
              <a:t>‹nr.›</a:t>
            </a:fld>
            <a:endParaRPr lang="nl-NL"/>
          </a:p>
        </p:txBody>
      </p:sp>
    </p:spTree>
    <p:extLst>
      <p:ext uri="{BB962C8B-B14F-4D97-AF65-F5344CB8AC3E}">
        <p14:creationId xmlns:p14="http://schemas.microsoft.com/office/powerpoint/2010/main" val="2072567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CCC022E-A454-0F49-836F-48D5BC5F9106}" type="datetimeFigureOut">
              <a:rPr lang="nl-NL" smtClean="0"/>
              <a:t>20-05-20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180412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CCC022E-A454-0F49-836F-48D5BC5F9106}" type="datetimeFigureOut">
              <a:rPr lang="nl-NL" smtClean="0"/>
              <a:t>20-05-20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32034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CCC022E-A454-0F49-836F-48D5BC5F9106}" type="datetimeFigureOut">
              <a:rPr lang="nl-NL" smtClean="0"/>
              <a:t>20-05-20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1540526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CCC022E-A454-0F49-836F-48D5BC5F9106}" type="datetimeFigureOut">
              <a:rPr lang="nl-NL" smtClean="0"/>
              <a:t>20-05-20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1615027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7CCC022E-A454-0F49-836F-48D5BC5F9106}" type="datetimeFigureOut">
              <a:rPr lang="nl-NL" smtClean="0"/>
              <a:t>20-05-20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172710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CCC022E-A454-0F49-836F-48D5BC5F9106}" type="datetimeFigureOut">
              <a:rPr lang="nl-NL" smtClean="0"/>
              <a:t>20-05-20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2136259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CCC022E-A454-0F49-836F-48D5BC5F9106}" type="datetimeFigureOut">
              <a:rPr lang="nl-NL" smtClean="0"/>
              <a:t>20-05-20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32803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7CCC022E-A454-0F49-836F-48D5BC5F9106}" type="datetimeFigureOut">
              <a:rPr lang="nl-NL" smtClean="0"/>
              <a:t>20-05-20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71874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CCC022E-A454-0F49-836F-48D5BC5F9106}" type="datetimeFigureOut">
              <a:rPr lang="nl-NL" smtClean="0"/>
              <a:t>20-05-20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415130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7CCC022E-A454-0F49-836F-48D5BC5F9106}" type="datetimeFigureOut">
              <a:rPr lang="nl-NL" smtClean="0"/>
              <a:t>20-05-20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2067108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7CCC022E-A454-0F49-836F-48D5BC5F9106}" type="datetimeFigureOut">
              <a:rPr lang="nl-NL" smtClean="0"/>
              <a:t>20-05-20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91ADF10-086F-EB46-B2F1-A6372741C850}" type="slidenum">
              <a:rPr lang="nl-NL" smtClean="0"/>
              <a:t>‹nr.›</a:t>
            </a:fld>
            <a:endParaRPr lang="nl-NL"/>
          </a:p>
        </p:txBody>
      </p:sp>
    </p:spTree>
    <p:extLst>
      <p:ext uri="{BB962C8B-B14F-4D97-AF65-F5344CB8AC3E}">
        <p14:creationId xmlns:p14="http://schemas.microsoft.com/office/powerpoint/2010/main" val="20520389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CC022E-A454-0F49-836F-48D5BC5F9106}" type="datetimeFigureOut">
              <a:rPr lang="nl-NL" smtClean="0"/>
              <a:t>20-05-20</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1ADF10-086F-EB46-B2F1-A6372741C850}" type="slidenum">
              <a:rPr lang="nl-NL" smtClean="0"/>
              <a:t>‹nr.›</a:t>
            </a:fld>
            <a:endParaRPr lang="nl-NL"/>
          </a:p>
        </p:txBody>
      </p:sp>
    </p:spTree>
    <p:extLst>
      <p:ext uri="{BB962C8B-B14F-4D97-AF65-F5344CB8AC3E}">
        <p14:creationId xmlns:p14="http://schemas.microsoft.com/office/powerpoint/2010/main" val="1704090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hyperlink" Target="https://www.google.com/url?sa=i&amp;source=images&amp;cd=&amp;ved=2ahUKEwj_mfzl15nnAhUluqQKHffoAPYQjRx6BAgBEAQ&amp;url=https://nl.wikipedia.org/wiki/Johan_Rudolph_Thorbecke&amp;psig=AOvVaw0vBosWJwgs5yAqHljiP5Pg&amp;ust=1579867655598240" TargetMode="External"/><Relationship Id="rId5"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hyperlink" Target="https://fijmaak.jouwweb.nl/mavo-4-nederland-van-1848-tot-1914"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WarL0OcLdQw"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WarL0OcLdQ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1448973" y="154744"/>
            <a:ext cx="5089849" cy="369332"/>
          </a:xfrm>
          <a:prstGeom prst="rect">
            <a:avLst/>
          </a:prstGeom>
          <a:noFill/>
        </p:spPr>
        <p:txBody>
          <a:bodyPr wrap="square" rtlCol="0">
            <a:spAutoFit/>
          </a:bodyPr>
          <a:lstStyle/>
          <a:p>
            <a:r>
              <a:rPr lang="nl-NL" dirty="0" smtClean="0"/>
              <a:t>Ontwikkelingen 1795-1848</a:t>
            </a:r>
          </a:p>
        </p:txBody>
      </p:sp>
      <p:sp>
        <p:nvSpPr>
          <p:cNvPr id="8" name="Tekstvak 7"/>
          <p:cNvSpPr txBox="1"/>
          <p:nvPr/>
        </p:nvSpPr>
        <p:spPr>
          <a:xfrm>
            <a:off x="509451" y="747211"/>
            <a:ext cx="4907938" cy="1754326"/>
          </a:xfrm>
          <a:prstGeom prst="rect">
            <a:avLst/>
          </a:prstGeom>
          <a:gradFill>
            <a:gsLst>
              <a:gs pos="88000">
                <a:srgbClr val="F09353"/>
              </a:gs>
              <a:gs pos="0">
                <a:schemeClr val="accent2">
                  <a:lumMod val="60000"/>
                  <a:lumOff val="40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gradFill>
          <a:ln>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p:spPr>
        <p:txBody>
          <a:bodyPr wrap="square" rtlCol="0">
            <a:spAutoFit/>
          </a:bodyPr>
          <a:lstStyle/>
          <a:p>
            <a:r>
              <a:rPr lang="nl-NL" dirty="0" smtClean="0"/>
              <a:t>Bataafse republiek 1795-1806</a:t>
            </a:r>
          </a:p>
          <a:p>
            <a:pPr marL="285750" indent="-285750">
              <a:buFont typeface="Arial" charset="0"/>
              <a:buChar char="•"/>
            </a:pPr>
            <a:r>
              <a:rPr lang="nl-NL" dirty="0" smtClean="0"/>
              <a:t>Franse Vazalstaat</a:t>
            </a:r>
          </a:p>
          <a:p>
            <a:pPr marL="285750" indent="-285750">
              <a:buFont typeface="Arial" charset="0"/>
              <a:buChar char="•"/>
            </a:pPr>
            <a:r>
              <a:rPr lang="nl-NL" dirty="0" smtClean="0"/>
              <a:t>Algemeen Kiesrecht (1798)</a:t>
            </a:r>
          </a:p>
          <a:p>
            <a:pPr marL="285750" indent="-285750">
              <a:buFont typeface="Arial" charset="0"/>
              <a:buChar char="•"/>
            </a:pPr>
            <a:r>
              <a:rPr lang="nl-NL" dirty="0" smtClean="0"/>
              <a:t>Grondwet</a:t>
            </a:r>
          </a:p>
          <a:p>
            <a:pPr marL="285750" indent="-285750">
              <a:buFont typeface="Arial" charset="0"/>
              <a:buChar char="•"/>
            </a:pPr>
            <a:r>
              <a:rPr lang="nl-NL" dirty="0" smtClean="0"/>
              <a:t>Eenheidsstaat (</a:t>
            </a:r>
            <a:r>
              <a:rPr lang="nl-NL" dirty="0" err="1" smtClean="0"/>
              <a:t>ipv</a:t>
            </a:r>
            <a:r>
              <a:rPr lang="nl-NL" dirty="0" smtClean="0"/>
              <a:t> 7 gewesten)</a:t>
            </a:r>
          </a:p>
          <a:p>
            <a:pPr marL="285750" indent="-285750">
              <a:buFont typeface="Arial" charset="0"/>
              <a:buChar char="•"/>
            </a:pPr>
            <a:r>
              <a:rPr lang="nl-NL" dirty="0" smtClean="0"/>
              <a:t>Vrijheid van godsdienst</a:t>
            </a:r>
            <a:endParaRPr lang="nl-NL" dirty="0"/>
          </a:p>
        </p:txBody>
      </p:sp>
      <p:pic>
        <p:nvPicPr>
          <p:cNvPr id="9" name="Afbeelding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7677" y="0"/>
            <a:ext cx="4489689" cy="6858000"/>
          </a:xfrm>
          <a:prstGeom prst="rect">
            <a:avLst/>
          </a:prstGeom>
        </p:spPr>
      </p:pic>
      <p:sp>
        <p:nvSpPr>
          <p:cNvPr id="11" name="Tekstvak 10"/>
          <p:cNvSpPr txBox="1"/>
          <p:nvPr/>
        </p:nvSpPr>
        <p:spPr>
          <a:xfrm>
            <a:off x="509451" y="2724672"/>
            <a:ext cx="4907938" cy="1477328"/>
          </a:xfrm>
          <a:prstGeom prst="rect">
            <a:avLst/>
          </a:prstGeom>
          <a:solidFill>
            <a:schemeClr val="accent3">
              <a:lumMod val="60000"/>
              <a:lumOff val="40000"/>
            </a:schemeClr>
          </a:solidFill>
          <a:ln>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p:spPr>
        <p:txBody>
          <a:bodyPr wrap="square" rtlCol="0">
            <a:spAutoFit/>
          </a:bodyPr>
          <a:lstStyle/>
          <a:p>
            <a:r>
              <a:rPr lang="nl-NL" dirty="0" smtClean="0"/>
              <a:t>Koninkrijk </a:t>
            </a:r>
            <a:r>
              <a:rPr lang="nl-NL" dirty="0" err="1" smtClean="0"/>
              <a:t>holland</a:t>
            </a:r>
            <a:r>
              <a:rPr lang="nl-NL" dirty="0" smtClean="0"/>
              <a:t> 1806-1811</a:t>
            </a:r>
          </a:p>
          <a:p>
            <a:pPr marL="285750" indent="-285750">
              <a:buFont typeface="Arial" charset="0"/>
              <a:buChar char="•"/>
            </a:pPr>
            <a:r>
              <a:rPr lang="nl-NL" dirty="0" smtClean="0"/>
              <a:t>Grondwet</a:t>
            </a:r>
          </a:p>
          <a:p>
            <a:pPr marL="285750" indent="-285750">
              <a:buFont typeface="Arial" charset="0"/>
              <a:buChar char="•"/>
            </a:pPr>
            <a:r>
              <a:rPr lang="nl-NL" dirty="0" smtClean="0"/>
              <a:t>Eenheidsstaat </a:t>
            </a:r>
          </a:p>
          <a:p>
            <a:pPr marL="285750" indent="-285750">
              <a:buFont typeface="Arial" charset="0"/>
              <a:buChar char="•"/>
            </a:pPr>
            <a:r>
              <a:rPr lang="nl-NL" dirty="0" smtClean="0"/>
              <a:t>Vrijheid van godsdienst</a:t>
            </a:r>
          </a:p>
          <a:p>
            <a:pPr marL="285750" indent="-285750">
              <a:buFont typeface="Arial" charset="0"/>
              <a:buChar char="•"/>
            </a:pPr>
            <a:r>
              <a:rPr lang="nl-NL" dirty="0" smtClean="0"/>
              <a:t>Koning Lodewijk Napoleon (broer van..)</a:t>
            </a:r>
            <a:endParaRPr lang="nl-NL" dirty="0"/>
          </a:p>
        </p:txBody>
      </p:sp>
      <p:sp>
        <p:nvSpPr>
          <p:cNvPr id="12" name="Tekstvak 11"/>
          <p:cNvSpPr txBox="1"/>
          <p:nvPr/>
        </p:nvSpPr>
        <p:spPr>
          <a:xfrm>
            <a:off x="509451" y="4425135"/>
            <a:ext cx="4907938" cy="2031325"/>
          </a:xfrm>
          <a:prstGeom prst="rect">
            <a:avLst/>
          </a:prstGeom>
          <a:solidFill>
            <a:schemeClr val="accent3">
              <a:lumMod val="60000"/>
              <a:lumOff val="40000"/>
            </a:schemeClr>
          </a:solidFill>
          <a:ln>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p:spPr>
        <p:txBody>
          <a:bodyPr wrap="square" rtlCol="0">
            <a:spAutoFit/>
          </a:bodyPr>
          <a:lstStyle/>
          <a:p>
            <a:r>
              <a:rPr lang="nl-NL" dirty="0" smtClean="0"/>
              <a:t>Deel van Frankrijk 1811-1813</a:t>
            </a:r>
          </a:p>
          <a:p>
            <a:pPr marL="285750" indent="-285750">
              <a:buFont typeface="Arial" charset="0"/>
              <a:buChar char="•"/>
            </a:pPr>
            <a:r>
              <a:rPr lang="nl-NL" dirty="0" smtClean="0"/>
              <a:t>Grondwet</a:t>
            </a:r>
          </a:p>
          <a:p>
            <a:pPr marL="285750" indent="-285750">
              <a:buFont typeface="Arial" charset="0"/>
              <a:buChar char="•"/>
            </a:pPr>
            <a:r>
              <a:rPr lang="nl-NL" dirty="0" smtClean="0"/>
              <a:t>Eenheidsstaat </a:t>
            </a:r>
          </a:p>
          <a:p>
            <a:pPr marL="285750" indent="-285750">
              <a:buFont typeface="Arial" charset="0"/>
              <a:buChar char="•"/>
            </a:pPr>
            <a:r>
              <a:rPr lang="nl-NL" dirty="0" smtClean="0"/>
              <a:t>Vrijheid van godsdienst</a:t>
            </a:r>
          </a:p>
          <a:p>
            <a:pPr marL="285750" indent="-285750">
              <a:buFont typeface="Arial" charset="0"/>
              <a:buChar char="•"/>
            </a:pPr>
            <a:r>
              <a:rPr lang="nl-NL" dirty="0" smtClean="0"/>
              <a:t>keizer Napoleon</a:t>
            </a:r>
          </a:p>
          <a:p>
            <a:pPr marL="285750" indent="-285750">
              <a:buFont typeface="Arial" charset="0"/>
              <a:buChar char="•"/>
            </a:pPr>
            <a:r>
              <a:rPr lang="nl-NL" dirty="0" smtClean="0"/>
              <a:t>Belastingen omhoog, handel plat, dienst in Franse leger</a:t>
            </a:r>
            <a:endParaRPr lang="nl-NL" dirty="0"/>
          </a:p>
        </p:txBody>
      </p:sp>
    </p:spTree>
    <p:extLst>
      <p:ext uri="{BB962C8B-B14F-4D97-AF65-F5344CB8AC3E}">
        <p14:creationId xmlns:p14="http://schemas.microsoft.com/office/powerpoint/2010/main" val="156627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1448973" y="154744"/>
            <a:ext cx="5089849" cy="369332"/>
          </a:xfrm>
          <a:prstGeom prst="rect">
            <a:avLst/>
          </a:prstGeom>
          <a:noFill/>
        </p:spPr>
        <p:txBody>
          <a:bodyPr wrap="square" rtlCol="0">
            <a:spAutoFit/>
          </a:bodyPr>
          <a:lstStyle/>
          <a:p>
            <a:r>
              <a:rPr lang="nl-NL" dirty="0" smtClean="0"/>
              <a:t>Ontwikkelingen 1795-1848</a:t>
            </a:r>
          </a:p>
        </p:txBody>
      </p:sp>
      <p:pic>
        <p:nvPicPr>
          <p:cNvPr id="6" name="Afbeelding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6437" y="0"/>
            <a:ext cx="4646295" cy="6858000"/>
          </a:xfrm>
          <a:prstGeom prst="rect">
            <a:avLst/>
          </a:prstGeom>
        </p:spPr>
      </p:pic>
      <p:sp>
        <p:nvSpPr>
          <p:cNvPr id="7" name="Tekstvak 6"/>
          <p:cNvSpPr txBox="1"/>
          <p:nvPr/>
        </p:nvSpPr>
        <p:spPr>
          <a:xfrm>
            <a:off x="509451" y="875211"/>
            <a:ext cx="2090058" cy="3252652"/>
          </a:xfrm>
          <a:prstGeom prst="rect">
            <a:avLst/>
          </a:prstGeom>
          <a:noFill/>
        </p:spPr>
        <p:txBody>
          <a:bodyPr wrap="square" rtlCol="0">
            <a:spAutoFit/>
          </a:bodyPr>
          <a:lstStyle/>
          <a:p>
            <a:endParaRPr lang="nl-NL" dirty="0"/>
          </a:p>
        </p:txBody>
      </p:sp>
      <p:sp>
        <p:nvSpPr>
          <p:cNvPr id="2" name="Ovaal 1"/>
          <p:cNvSpPr/>
          <p:nvPr/>
        </p:nvSpPr>
        <p:spPr>
          <a:xfrm>
            <a:off x="741872" y="1431985"/>
            <a:ext cx="5503653" cy="32607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Koninkrijk der Nederlanden vanaf 1815 ook met </a:t>
            </a:r>
            <a:r>
              <a:rPr lang="nl-NL" dirty="0" err="1" smtClean="0"/>
              <a:t>Belgie</a:t>
            </a:r>
            <a:endParaRPr lang="nl-NL" dirty="0" smtClean="0"/>
          </a:p>
          <a:p>
            <a:pPr marL="285750" indent="-285750">
              <a:buFont typeface="Arial" charset="0"/>
              <a:buChar char="•"/>
            </a:pPr>
            <a:r>
              <a:rPr lang="nl-NL" dirty="0" smtClean="0"/>
              <a:t>Grondwet</a:t>
            </a:r>
          </a:p>
          <a:p>
            <a:pPr marL="285750" indent="-285750">
              <a:buFont typeface="Arial" charset="0"/>
              <a:buChar char="•"/>
            </a:pPr>
            <a:r>
              <a:rPr lang="nl-NL" dirty="0" smtClean="0"/>
              <a:t>Eenheidsstaat</a:t>
            </a:r>
          </a:p>
          <a:p>
            <a:pPr marL="285750" indent="-285750">
              <a:buFont typeface="Arial" charset="0"/>
              <a:buChar char="•"/>
            </a:pPr>
            <a:r>
              <a:rPr lang="nl-NL" dirty="0" smtClean="0"/>
              <a:t>Koning regeert</a:t>
            </a:r>
          </a:p>
          <a:p>
            <a:pPr marL="285750" indent="-285750">
              <a:buFont typeface="Arial" charset="0"/>
              <a:buChar char="•"/>
            </a:pPr>
            <a:r>
              <a:rPr lang="nl-NL" dirty="0" smtClean="0"/>
              <a:t>Koning-koopman</a:t>
            </a:r>
          </a:p>
          <a:p>
            <a:pPr marL="285750" indent="-285750">
              <a:buFont typeface="Arial" charset="0"/>
              <a:buChar char="•"/>
            </a:pPr>
            <a:r>
              <a:rPr lang="nl-NL" dirty="0" smtClean="0"/>
              <a:t>Belgische opstand</a:t>
            </a:r>
            <a:endParaRPr lang="nl-NL" dirty="0"/>
          </a:p>
        </p:txBody>
      </p:sp>
    </p:spTree>
    <p:extLst>
      <p:ext uri="{BB962C8B-B14F-4D97-AF65-F5344CB8AC3E}">
        <p14:creationId xmlns:p14="http://schemas.microsoft.com/office/powerpoint/2010/main" val="1459403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1448973" y="154744"/>
            <a:ext cx="5089849" cy="369332"/>
          </a:xfrm>
          <a:prstGeom prst="rect">
            <a:avLst/>
          </a:prstGeom>
          <a:noFill/>
        </p:spPr>
        <p:txBody>
          <a:bodyPr wrap="square" rtlCol="0">
            <a:spAutoFit/>
          </a:bodyPr>
          <a:lstStyle/>
          <a:p>
            <a:r>
              <a:rPr lang="nl-NL" dirty="0" smtClean="0"/>
              <a:t>Ontwikkelingen 1795-1848</a:t>
            </a:r>
          </a:p>
        </p:txBody>
      </p:sp>
      <p:sp>
        <p:nvSpPr>
          <p:cNvPr id="4" name="Tekstvak 3"/>
          <p:cNvSpPr txBox="1"/>
          <p:nvPr/>
        </p:nvSpPr>
        <p:spPr>
          <a:xfrm>
            <a:off x="517585" y="1311215"/>
            <a:ext cx="3243532" cy="369332"/>
          </a:xfrm>
          <a:prstGeom prst="rect">
            <a:avLst/>
          </a:prstGeom>
          <a:noFill/>
        </p:spPr>
        <p:txBody>
          <a:bodyPr wrap="square" rtlCol="0">
            <a:spAutoFit/>
          </a:bodyPr>
          <a:lstStyle/>
          <a:p>
            <a:r>
              <a:rPr lang="nl-NL" smtClean="0"/>
              <a:t>Staatsbestel voor 1848</a:t>
            </a:r>
            <a:endParaRPr lang="nl-NL"/>
          </a:p>
        </p:txBody>
      </p:sp>
      <p:sp>
        <p:nvSpPr>
          <p:cNvPr id="5" name="Tekstvak 4"/>
          <p:cNvSpPr txBox="1"/>
          <p:nvPr/>
        </p:nvSpPr>
        <p:spPr>
          <a:xfrm>
            <a:off x="7916174" y="1311215"/>
            <a:ext cx="3243532" cy="369332"/>
          </a:xfrm>
          <a:prstGeom prst="rect">
            <a:avLst/>
          </a:prstGeom>
          <a:noFill/>
        </p:spPr>
        <p:txBody>
          <a:bodyPr wrap="square" rtlCol="0">
            <a:spAutoFit/>
          </a:bodyPr>
          <a:lstStyle/>
          <a:p>
            <a:r>
              <a:rPr lang="nl-NL" dirty="0" smtClean="0"/>
              <a:t>Staatsbestel na 1848</a:t>
            </a:r>
            <a:endParaRPr lang="nl-NL" dirty="0"/>
          </a:p>
        </p:txBody>
      </p:sp>
      <p:sp>
        <p:nvSpPr>
          <p:cNvPr id="6" name="Ovaal 5"/>
          <p:cNvSpPr/>
          <p:nvPr/>
        </p:nvSpPr>
        <p:spPr>
          <a:xfrm>
            <a:off x="517585" y="1897811"/>
            <a:ext cx="3036498" cy="8108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Koning</a:t>
            </a:r>
          </a:p>
          <a:p>
            <a:pPr algn="ctr"/>
            <a:r>
              <a:rPr lang="nl-NL" dirty="0" smtClean="0"/>
              <a:t>Leidend staatshoofd</a:t>
            </a:r>
            <a:endParaRPr lang="nl-NL" dirty="0"/>
          </a:p>
        </p:txBody>
      </p:sp>
      <p:sp>
        <p:nvSpPr>
          <p:cNvPr id="7" name="Ovaal 6"/>
          <p:cNvSpPr/>
          <p:nvPr/>
        </p:nvSpPr>
        <p:spPr>
          <a:xfrm>
            <a:off x="7916174" y="1897810"/>
            <a:ext cx="3036498" cy="8108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Koning</a:t>
            </a:r>
          </a:p>
          <a:p>
            <a:pPr algn="ctr"/>
            <a:r>
              <a:rPr lang="nl-NL" dirty="0" smtClean="0"/>
              <a:t>In naam staatshoofd</a:t>
            </a:r>
            <a:endParaRPr lang="nl-NL" dirty="0"/>
          </a:p>
        </p:txBody>
      </p:sp>
      <p:sp>
        <p:nvSpPr>
          <p:cNvPr id="8" name="Afgeronde rechthoek 7"/>
          <p:cNvSpPr/>
          <p:nvPr/>
        </p:nvSpPr>
        <p:spPr>
          <a:xfrm>
            <a:off x="517585" y="3174521"/>
            <a:ext cx="3140015" cy="69011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Ministers</a:t>
            </a:r>
          </a:p>
          <a:p>
            <a:pPr algn="ctr"/>
            <a:r>
              <a:rPr lang="nl-NL" dirty="0" smtClean="0"/>
              <a:t>Voeren orders van koning uit</a:t>
            </a:r>
            <a:endParaRPr lang="nl-NL" dirty="0"/>
          </a:p>
        </p:txBody>
      </p:sp>
      <p:sp>
        <p:nvSpPr>
          <p:cNvPr id="9" name="Afgeronde rechthoek 8"/>
          <p:cNvSpPr/>
          <p:nvPr/>
        </p:nvSpPr>
        <p:spPr>
          <a:xfrm>
            <a:off x="517584" y="4327585"/>
            <a:ext cx="3140015" cy="69011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parlement</a:t>
            </a:r>
          </a:p>
          <a:p>
            <a:pPr algn="ctr"/>
            <a:r>
              <a:rPr lang="nl-NL" dirty="0" smtClean="0"/>
              <a:t>adviesraad</a:t>
            </a:r>
            <a:endParaRPr lang="nl-NL" dirty="0"/>
          </a:p>
        </p:txBody>
      </p:sp>
      <p:sp>
        <p:nvSpPr>
          <p:cNvPr id="10" name="Afgeronde rechthoek 9"/>
          <p:cNvSpPr/>
          <p:nvPr/>
        </p:nvSpPr>
        <p:spPr>
          <a:xfrm>
            <a:off x="7916173" y="4389571"/>
            <a:ext cx="4045656" cy="69011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parlement</a:t>
            </a:r>
          </a:p>
          <a:p>
            <a:pPr algn="ctr"/>
            <a:r>
              <a:rPr lang="nl-NL" dirty="0" smtClean="0"/>
              <a:t>Maken wetten, controleren ministers</a:t>
            </a:r>
            <a:endParaRPr lang="nl-NL" dirty="0"/>
          </a:p>
        </p:txBody>
      </p:sp>
      <p:sp>
        <p:nvSpPr>
          <p:cNvPr id="11" name="Afgeronde rechthoek 10"/>
          <p:cNvSpPr/>
          <p:nvPr/>
        </p:nvSpPr>
        <p:spPr>
          <a:xfrm>
            <a:off x="7916173" y="3174521"/>
            <a:ext cx="3140015" cy="690113"/>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Ministers</a:t>
            </a:r>
          </a:p>
          <a:p>
            <a:pPr algn="ctr"/>
            <a:r>
              <a:rPr lang="nl-NL" dirty="0" smtClean="0"/>
              <a:t>regeren</a:t>
            </a:r>
            <a:endParaRPr lang="nl-NL" dirty="0"/>
          </a:p>
        </p:txBody>
      </p:sp>
      <p:sp>
        <p:nvSpPr>
          <p:cNvPr id="13" name="Rechthoek 12"/>
          <p:cNvSpPr/>
          <p:nvPr/>
        </p:nvSpPr>
        <p:spPr>
          <a:xfrm>
            <a:off x="517584" y="5503653"/>
            <a:ext cx="4054416" cy="105242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b="1" dirty="0" smtClean="0">
                <a:solidFill>
                  <a:schemeClr val="tx1"/>
                </a:solidFill>
              </a:rPr>
              <a:t>VOLK</a:t>
            </a:r>
            <a:endParaRPr lang="nl-NL" b="1" dirty="0">
              <a:solidFill>
                <a:schemeClr val="tx1"/>
              </a:solidFill>
            </a:endParaRPr>
          </a:p>
        </p:txBody>
      </p:sp>
      <p:sp>
        <p:nvSpPr>
          <p:cNvPr id="14" name="Rechthoek 13"/>
          <p:cNvSpPr/>
          <p:nvPr/>
        </p:nvSpPr>
        <p:spPr>
          <a:xfrm>
            <a:off x="7907413" y="5503653"/>
            <a:ext cx="4054416" cy="105242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b="1" dirty="0" smtClean="0">
                <a:solidFill>
                  <a:schemeClr val="tx1"/>
                </a:solidFill>
              </a:rPr>
              <a:t>VOLK</a:t>
            </a:r>
          </a:p>
          <a:p>
            <a:pPr algn="ctr"/>
            <a:r>
              <a:rPr lang="nl-NL" b="1" dirty="0" smtClean="0">
                <a:solidFill>
                  <a:schemeClr val="tx1"/>
                </a:solidFill>
              </a:rPr>
              <a:t>Kiest parlement</a:t>
            </a:r>
            <a:endParaRPr lang="nl-NL" b="1" dirty="0">
              <a:solidFill>
                <a:schemeClr val="tx1"/>
              </a:solidFill>
            </a:endParaRPr>
          </a:p>
        </p:txBody>
      </p:sp>
      <p:cxnSp>
        <p:nvCxnSpPr>
          <p:cNvPr id="16" name="Rechte verbindingslijn met pijl 15"/>
          <p:cNvCxnSpPr/>
          <p:nvPr/>
        </p:nvCxnSpPr>
        <p:spPr>
          <a:xfrm flipH="1">
            <a:off x="698739" y="2467686"/>
            <a:ext cx="8627" cy="2966956"/>
          </a:xfrm>
          <a:prstGeom prst="straightConnector1">
            <a:avLst/>
          </a:prstGeom>
          <a:ln w="793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Rechte verbindingslijn met pijl 18"/>
          <p:cNvCxnSpPr/>
          <p:nvPr/>
        </p:nvCxnSpPr>
        <p:spPr>
          <a:xfrm>
            <a:off x="8172089" y="3864634"/>
            <a:ext cx="1" cy="1639019"/>
          </a:xfrm>
          <a:prstGeom prst="straightConnector1">
            <a:avLst/>
          </a:prstGeom>
          <a:ln w="793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Rechte verbindingslijn met pijl 20"/>
          <p:cNvCxnSpPr/>
          <p:nvPr/>
        </p:nvCxnSpPr>
        <p:spPr>
          <a:xfrm flipH="1" flipV="1">
            <a:off x="10765766" y="3657600"/>
            <a:ext cx="17254" cy="1767143"/>
          </a:xfrm>
          <a:prstGeom prst="straightConnector1">
            <a:avLst/>
          </a:prstGeom>
          <a:ln w="793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Driehoek 23"/>
          <p:cNvSpPr/>
          <p:nvPr/>
        </p:nvSpPr>
        <p:spPr>
          <a:xfrm>
            <a:off x="7815532" y="339410"/>
            <a:ext cx="3137140" cy="971805"/>
          </a:xfrm>
          <a:prstGeom prst="triangl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mtClean="0"/>
              <a:t>grondwet</a:t>
            </a:r>
            <a:endParaRPr lang="nl-NL"/>
          </a:p>
        </p:txBody>
      </p:sp>
      <p:pic>
        <p:nvPicPr>
          <p:cNvPr id="3074" name="Picture 2" descr="fbeeldingsresultaat voor koning willem II">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2854" y="671602"/>
            <a:ext cx="2143125" cy="284797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fbeeldingsresultaat voor thorbeck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8113" y="3667103"/>
            <a:ext cx="2126323" cy="3033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8663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605842" y="258792"/>
            <a:ext cx="5400135" cy="646331"/>
          </a:xfrm>
          <a:prstGeom prst="rect">
            <a:avLst/>
          </a:prstGeom>
          <a:noFill/>
        </p:spPr>
        <p:txBody>
          <a:bodyPr wrap="square" rtlCol="0">
            <a:spAutoFit/>
          </a:bodyPr>
          <a:lstStyle/>
          <a:p>
            <a:r>
              <a:rPr lang="nl-NL" sz="3600" dirty="0" smtClean="0"/>
              <a:t>Politieke stromingen </a:t>
            </a:r>
            <a:endParaRPr lang="nl-NL" sz="3600" dirty="0"/>
          </a:p>
        </p:txBody>
      </p:sp>
      <p:sp>
        <p:nvSpPr>
          <p:cNvPr id="3" name="Afgeronde rechthoek 2"/>
          <p:cNvSpPr/>
          <p:nvPr/>
        </p:nvSpPr>
        <p:spPr>
          <a:xfrm>
            <a:off x="261668" y="1483743"/>
            <a:ext cx="2878348" cy="30192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LIBERALISME</a:t>
            </a:r>
          </a:p>
          <a:p>
            <a:pPr marL="285750" indent="-285750">
              <a:buFont typeface="Arial" charset="0"/>
              <a:buChar char="•"/>
            </a:pPr>
            <a:r>
              <a:rPr lang="nl-NL" sz="1700" dirty="0" smtClean="0"/>
              <a:t>Rijke burgers</a:t>
            </a:r>
          </a:p>
          <a:p>
            <a:pPr marL="285750" indent="-285750">
              <a:buFont typeface="Arial" charset="0"/>
              <a:buChar char="•"/>
            </a:pPr>
            <a:r>
              <a:rPr lang="nl-NL" sz="1700" dirty="0" smtClean="0"/>
              <a:t>Individuele vrijheid</a:t>
            </a:r>
          </a:p>
          <a:p>
            <a:pPr marL="285750" indent="-285750">
              <a:buFont typeface="Arial" charset="0"/>
              <a:buChar char="•"/>
            </a:pPr>
            <a:r>
              <a:rPr lang="nl-NL" sz="1700" dirty="0" smtClean="0"/>
              <a:t>Weinig overheidsbemoeienis</a:t>
            </a:r>
          </a:p>
          <a:p>
            <a:pPr marL="285750" indent="-285750">
              <a:buFont typeface="Arial" charset="0"/>
              <a:buChar char="•"/>
            </a:pPr>
            <a:r>
              <a:rPr lang="nl-NL" sz="1700" dirty="0" smtClean="0"/>
              <a:t>Lage belasting</a:t>
            </a:r>
          </a:p>
          <a:p>
            <a:pPr marL="285750" indent="-285750">
              <a:buFont typeface="Arial" charset="0"/>
              <a:buChar char="•"/>
            </a:pPr>
            <a:r>
              <a:rPr lang="nl-NL" sz="1700" dirty="0" smtClean="0"/>
              <a:t>Neutrale overheid</a:t>
            </a:r>
          </a:p>
          <a:p>
            <a:pPr marL="285750" indent="-285750">
              <a:buFont typeface="Arial" charset="0"/>
              <a:buChar char="•"/>
            </a:pPr>
            <a:r>
              <a:rPr lang="nl-NL" sz="1700" dirty="0" smtClean="0"/>
              <a:t>Tot 1917 dominant</a:t>
            </a:r>
            <a:endParaRPr lang="nl-NL" sz="1700" dirty="0"/>
          </a:p>
        </p:txBody>
      </p:sp>
      <p:sp>
        <p:nvSpPr>
          <p:cNvPr id="4" name="Afgeronde rechthoek 3"/>
          <p:cNvSpPr/>
          <p:nvPr/>
        </p:nvSpPr>
        <p:spPr>
          <a:xfrm>
            <a:off x="3292415" y="1483743"/>
            <a:ext cx="2725947" cy="301924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Confessionalisme </a:t>
            </a:r>
          </a:p>
          <a:p>
            <a:pPr algn="ctr"/>
            <a:r>
              <a:rPr lang="nl-NL" sz="1700" dirty="0" smtClean="0"/>
              <a:t>PROTESTANT</a:t>
            </a:r>
          </a:p>
          <a:p>
            <a:pPr marL="285750" indent="-285750">
              <a:buFont typeface="Arial" charset="0"/>
              <a:buChar char="•"/>
            </a:pPr>
            <a:r>
              <a:rPr lang="nl-NL" sz="1700" dirty="0" smtClean="0"/>
              <a:t>Middenstand en platteland Noord</a:t>
            </a:r>
          </a:p>
          <a:p>
            <a:pPr marL="285750" indent="-285750">
              <a:buFont typeface="Arial" charset="0"/>
              <a:buChar char="•"/>
            </a:pPr>
            <a:r>
              <a:rPr lang="nl-NL" sz="1700" dirty="0" err="1" smtClean="0"/>
              <a:t>Souvereiniteit</a:t>
            </a:r>
            <a:r>
              <a:rPr lang="nl-NL" sz="1700" dirty="0" smtClean="0"/>
              <a:t> in eigen kring</a:t>
            </a:r>
          </a:p>
          <a:p>
            <a:pPr marL="285750" indent="-285750">
              <a:buFont typeface="Arial" charset="0"/>
              <a:buChar char="•"/>
            </a:pPr>
            <a:r>
              <a:rPr lang="nl-NL" sz="1700" dirty="0" smtClean="0"/>
              <a:t>Weinig overheidsbemoeienis</a:t>
            </a:r>
          </a:p>
          <a:p>
            <a:pPr marL="285750" indent="-285750">
              <a:buFont typeface="Arial" charset="0"/>
              <a:buChar char="•"/>
            </a:pPr>
            <a:r>
              <a:rPr lang="nl-NL" sz="1700" dirty="0" smtClean="0"/>
              <a:t>Protestantse overheid</a:t>
            </a:r>
          </a:p>
          <a:p>
            <a:pPr marL="285750" indent="-285750">
              <a:buFont typeface="Arial" charset="0"/>
              <a:buChar char="•"/>
            </a:pPr>
            <a:r>
              <a:rPr lang="nl-NL" sz="1700" dirty="0" smtClean="0"/>
              <a:t>SCHOOLSTRIJD</a:t>
            </a:r>
          </a:p>
        </p:txBody>
      </p:sp>
      <p:sp>
        <p:nvSpPr>
          <p:cNvPr id="5" name="Afgeronde rechthoek 4"/>
          <p:cNvSpPr/>
          <p:nvPr/>
        </p:nvSpPr>
        <p:spPr>
          <a:xfrm>
            <a:off x="6170762" y="1483743"/>
            <a:ext cx="2725947" cy="3019246"/>
          </a:xfrm>
          <a:prstGeom prst="round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Confessionalisme</a:t>
            </a:r>
          </a:p>
          <a:p>
            <a:pPr algn="ctr"/>
            <a:r>
              <a:rPr lang="nl-NL" sz="1700" dirty="0" smtClean="0"/>
              <a:t>KATHOLIEK</a:t>
            </a:r>
          </a:p>
          <a:p>
            <a:pPr marL="285750" indent="-285750">
              <a:buFont typeface="Arial" charset="0"/>
              <a:buChar char="•"/>
            </a:pPr>
            <a:r>
              <a:rPr lang="nl-NL" sz="1700" dirty="0" smtClean="0"/>
              <a:t>Middenstand en platteland Zuid</a:t>
            </a:r>
          </a:p>
          <a:p>
            <a:pPr marL="285750" indent="-285750">
              <a:buFont typeface="Arial" charset="0"/>
              <a:buChar char="•"/>
            </a:pPr>
            <a:r>
              <a:rPr lang="nl-NL" sz="1700" dirty="0" smtClean="0"/>
              <a:t>Gezag Kerk staat boven de overheid</a:t>
            </a:r>
          </a:p>
          <a:p>
            <a:pPr marL="285750" indent="-285750">
              <a:buFont typeface="Arial" charset="0"/>
              <a:buChar char="•"/>
            </a:pPr>
            <a:r>
              <a:rPr lang="nl-NL" sz="1700" dirty="0" smtClean="0"/>
              <a:t>Weinig overheidsbemoeienis</a:t>
            </a:r>
          </a:p>
          <a:p>
            <a:pPr marL="285750" indent="-285750">
              <a:buFont typeface="Arial" charset="0"/>
              <a:buChar char="•"/>
            </a:pPr>
            <a:r>
              <a:rPr lang="nl-NL" sz="1700" dirty="0" smtClean="0"/>
              <a:t>SCHOOLSTRIJD</a:t>
            </a:r>
          </a:p>
        </p:txBody>
      </p:sp>
      <p:sp>
        <p:nvSpPr>
          <p:cNvPr id="6" name="Afgeronde rechthoek 5"/>
          <p:cNvSpPr/>
          <p:nvPr/>
        </p:nvSpPr>
        <p:spPr>
          <a:xfrm>
            <a:off x="9049109" y="1483743"/>
            <a:ext cx="2725947" cy="301924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SOCIALISME</a:t>
            </a:r>
          </a:p>
          <a:p>
            <a:pPr marL="285750" indent="-285750">
              <a:buFont typeface="Arial" charset="0"/>
              <a:buChar char="•"/>
            </a:pPr>
            <a:r>
              <a:rPr lang="nl-NL" sz="1700" dirty="0" smtClean="0"/>
              <a:t>Arbeiders</a:t>
            </a:r>
          </a:p>
          <a:p>
            <a:pPr marL="285750" indent="-285750">
              <a:buFont typeface="Arial" charset="0"/>
              <a:buChar char="•"/>
            </a:pPr>
            <a:r>
              <a:rPr lang="nl-NL" sz="1700" dirty="0" smtClean="0"/>
              <a:t>gelijkheid</a:t>
            </a:r>
          </a:p>
          <a:p>
            <a:pPr marL="285750" indent="-285750">
              <a:buFont typeface="Arial" charset="0"/>
              <a:buChar char="•"/>
            </a:pPr>
            <a:r>
              <a:rPr lang="nl-NL" sz="1700" dirty="0" smtClean="0"/>
              <a:t>Overheidsbemoeienis beschermt arbeiders</a:t>
            </a:r>
          </a:p>
          <a:p>
            <a:pPr marL="285750" indent="-285750">
              <a:buFont typeface="Arial" charset="0"/>
              <a:buChar char="•"/>
            </a:pPr>
            <a:r>
              <a:rPr lang="nl-NL" sz="1700" dirty="0" smtClean="0"/>
              <a:t>Hogere belasting</a:t>
            </a:r>
          </a:p>
          <a:p>
            <a:pPr marL="285750" indent="-285750">
              <a:buFont typeface="Arial" charset="0"/>
              <a:buChar char="•"/>
            </a:pPr>
            <a:r>
              <a:rPr lang="nl-NL" sz="1700" dirty="0" smtClean="0"/>
              <a:t>Neutrale overheid</a:t>
            </a:r>
          </a:p>
          <a:p>
            <a:pPr marL="285750" indent="-285750">
              <a:buFont typeface="Arial" charset="0"/>
              <a:buChar char="•"/>
            </a:pPr>
            <a:r>
              <a:rPr lang="nl-NL" sz="1700" dirty="0" smtClean="0"/>
              <a:t>SOCIALE KWESTIE</a:t>
            </a:r>
          </a:p>
          <a:p>
            <a:pPr marL="285750" indent="-285750">
              <a:buFont typeface="Arial" charset="0"/>
              <a:buChar char="•"/>
            </a:pPr>
            <a:r>
              <a:rPr lang="nl-NL" sz="1700" dirty="0" smtClean="0"/>
              <a:t>ALGEMEEN KIESRECHT</a:t>
            </a:r>
            <a:endParaRPr lang="nl-NL" sz="1700" dirty="0"/>
          </a:p>
        </p:txBody>
      </p:sp>
      <p:sp>
        <p:nvSpPr>
          <p:cNvPr id="7" name="Afgeronde rechthoek 6"/>
          <p:cNvSpPr/>
          <p:nvPr/>
        </p:nvSpPr>
        <p:spPr>
          <a:xfrm>
            <a:off x="3140017" y="1259457"/>
            <a:ext cx="8867954" cy="3985403"/>
          </a:xfrm>
          <a:prstGeom prst="roundRect">
            <a:avLst/>
          </a:prstGeom>
          <a:solidFill>
            <a:schemeClr val="accent4">
              <a:lumMod val="60000"/>
              <a:lumOff val="40000"/>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solidFill>
                <a:schemeClr val="tx1"/>
              </a:solidFill>
            </a:endParaRPr>
          </a:p>
          <a:p>
            <a:pPr algn="ctr"/>
            <a:endParaRPr lang="nl-NL" dirty="0">
              <a:solidFill>
                <a:schemeClr val="tx1"/>
              </a:solidFill>
            </a:endParaRPr>
          </a:p>
          <a:p>
            <a:pPr algn="ctr"/>
            <a:r>
              <a:rPr lang="nl-NL" dirty="0" smtClean="0">
                <a:solidFill>
                  <a:schemeClr val="tx1"/>
                </a:solidFill>
              </a:rPr>
              <a:t>Emancipatiebewegingen (net als feminisme)</a:t>
            </a:r>
          </a:p>
          <a:p>
            <a:pPr algn="ctr"/>
            <a:r>
              <a:rPr lang="nl-NL" dirty="0" smtClean="0">
                <a:solidFill>
                  <a:schemeClr val="tx1"/>
                </a:solidFill>
              </a:rPr>
              <a:t>Streven naar gelijkberechtiging van hun achterban</a:t>
            </a:r>
            <a:endParaRPr lang="nl-NL" dirty="0">
              <a:solidFill>
                <a:schemeClr val="tx1"/>
              </a:solidFill>
            </a:endParaRPr>
          </a:p>
        </p:txBody>
      </p:sp>
      <p:sp>
        <p:nvSpPr>
          <p:cNvPr id="8" name="Tekstvak 7">
            <a:hlinkClick r:id="rId2"/>
          </p:cNvPr>
          <p:cNvSpPr txBox="1"/>
          <p:nvPr/>
        </p:nvSpPr>
        <p:spPr>
          <a:xfrm>
            <a:off x="534837" y="5658928"/>
            <a:ext cx="10834777" cy="830997"/>
          </a:xfrm>
          <a:prstGeom prst="rect">
            <a:avLst/>
          </a:prstGeom>
          <a:noFill/>
          <a:ln w="50800">
            <a:solidFill>
              <a:srgbClr val="C00000"/>
            </a:solidFill>
          </a:ln>
        </p:spPr>
        <p:txBody>
          <a:bodyPr wrap="square" rtlCol="0">
            <a:spAutoFit/>
          </a:bodyPr>
          <a:lstStyle/>
          <a:p>
            <a:r>
              <a:rPr lang="nl-NL" sz="2400" dirty="0" smtClean="0"/>
              <a:t>In 1917: pacificatie: Confessionelen kregen financiering eigen scholen, socialisten en progressief-liberalen zorgden voor </a:t>
            </a:r>
            <a:r>
              <a:rPr lang="nl-NL" sz="2400" smtClean="0"/>
              <a:t>Algemeen kiesrecht (in 1919 ook voor vrouwen)</a:t>
            </a:r>
            <a:endParaRPr lang="nl-NL" sz="2400"/>
          </a:p>
        </p:txBody>
      </p:sp>
    </p:spTree>
    <p:extLst>
      <p:ext uri="{BB962C8B-B14F-4D97-AF65-F5344CB8AC3E}">
        <p14:creationId xmlns:p14="http://schemas.microsoft.com/office/powerpoint/2010/main" val="1807456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605842" y="258792"/>
            <a:ext cx="5400135" cy="646331"/>
          </a:xfrm>
          <a:prstGeom prst="rect">
            <a:avLst/>
          </a:prstGeom>
          <a:noFill/>
        </p:spPr>
        <p:txBody>
          <a:bodyPr wrap="square" rtlCol="0">
            <a:spAutoFit/>
          </a:bodyPr>
          <a:lstStyle/>
          <a:p>
            <a:r>
              <a:rPr lang="nl-NL" sz="3600" dirty="0" smtClean="0"/>
              <a:t>Verzuiling</a:t>
            </a:r>
            <a:endParaRPr lang="nl-NL" sz="3600" dirty="0"/>
          </a:p>
        </p:txBody>
      </p:sp>
      <p:sp>
        <p:nvSpPr>
          <p:cNvPr id="3" name="Afgeronde rechthoek 2"/>
          <p:cNvSpPr/>
          <p:nvPr/>
        </p:nvSpPr>
        <p:spPr>
          <a:xfrm>
            <a:off x="261668" y="1483743"/>
            <a:ext cx="2878348" cy="30192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LIBERALISME</a:t>
            </a:r>
          </a:p>
          <a:p>
            <a:pPr marL="285750" indent="-285750">
              <a:buFont typeface="Arial" charset="0"/>
              <a:buChar char="•"/>
            </a:pPr>
            <a:r>
              <a:rPr lang="nl-NL" sz="1700" dirty="0" smtClean="0"/>
              <a:t>Rijke burgers</a:t>
            </a:r>
          </a:p>
          <a:p>
            <a:pPr marL="285750" indent="-285750">
              <a:buFont typeface="Arial" charset="0"/>
              <a:buChar char="•"/>
            </a:pPr>
            <a:r>
              <a:rPr lang="nl-NL" sz="1700" dirty="0" smtClean="0"/>
              <a:t>Liberale staatspartij en vrijzinnig democratische bond</a:t>
            </a:r>
          </a:p>
          <a:p>
            <a:pPr marL="285750" indent="-285750">
              <a:buFont typeface="Arial" charset="0"/>
              <a:buChar char="•"/>
            </a:pPr>
            <a:r>
              <a:rPr lang="nl-NL" sz="1700" dirty="0" smtClean="0"/>
              <a:t>NRC</a:t>
            </a:r>
          </a:p>
          <a:p>
            <a:pPr marL="285750" indent="-285750">
              <a:buFont typeface="Arial" charset="0"/>
              <a:buChar char="•"/>
            </a:pPr>
            <a:r>
              <a:rPr lang="nl-NL" sz="1700" dirty="0" smtClean="0"/>
              <a:t>AVRO</a:t>
            </a:r>
          </a:p>
          <a:p>
            <a:pPr marL="285750" indent="-285750">
              <a:buFont typeface="Arial" charset="0"/>
              <a:buChar char="•"/>
            </a:pPr>
            <a:r>
              <a:rPr lang="nl-NL" sz="1700" dirty="0" smtClean="0"/>
              <a:t>Neutrale overheid</a:t>
            </a:r>
          </a:p>
          <a:p>
            <a:pPr marL="285750" indent="-285750">
              <a:buFont typeface="Arial" charset="0"/>
              <a:buChar char="•"/>
            </a:pPr>
            <a:r>
              <a:rPr lang="nl-NL" sz="1700" dirty="0" smtClean="0"/>
              <a:t>Meeregeren </a:t>
            </a:r>
            <a:endParaRPr lang="nl-NL" sz="1700" dirty="0"/>
          </a:p>
        </p:txBody>
      </p:sp>
      <p:sp>
        <p:nvSpPr>
          <p:cNvPr id="4" name="Afgeronde rechthoek 3"/>
          <p:cNvSpPr/>
          <p:nvPr/>
        </p:nvSpPr>
        <p:spPr>
          <a:xfrm>
            <a:off x="3292415" y="1483743"/>
            <a:ext cx="2725947" cy="301924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Confessionalisme </a:t>
            </a:r>
          </a:p>
          <a:p>
            <a:pPr algn="ctr"/>
            <a:r>
              <a:rPr lang="nl-NL" sz="1700" dirty="0" smtClean="0"/>
              <a:t>PROTESTANT</a:t>
            </a:r>
          </a:p>
          <a:p>
            <a:pPr marL="285750" indent="-285750">
              <a:buFont typeface="Arial" charset="0"/>
              <a:buChar char="•"/>
            </a:pPr>
            <a:r>
              <a:rPr lang="nl-NL" sz="1700" dirty="0" smtClean="0"/>
              <a:t>Middenstand en platteland Noord</a:t>
            </a:r>
          </a:p>
          <a:p>
            <a:pPr marL="285750" indent="-285750">
              <a:buFont typeface="Arial" charset="0"/>
              <a:buChar char="•"/>
            </a:pPr>
            <a:r>
              <a:rPr lang="nl-NL" sz="1700" dirty="0" smtClean="0"/>
              <a:t>ARP en CHU</a:t>
            </a:r>
          </a:p>
          <a:p>
            <a:pPr marL="285750" indent="-285750">
              <a:buFont typeface="Arial" charset="0"/>
              <a:buChar char="•"/>
            </a:pPr>
            <a:r>
              <a:rPr lang="nl-NL" sz="1700" dirty="0" smtClean="0"/>
              <a:t>Trouw</a:t>
            </a:r>
          </a:p>
          <a:p>
            <a:pPr marL="285750" indent="-285750">
              <a:buFont typeface="Arial" charset="0"/>
              <a:buChar char="•"/>
            </a:pPr>
            <a:r>
              <a:rPr lang="nl-NL" sz="1700" dirty="0" smtClean="0"/>
              <a:t>NCRV</a:t>
            </a:r>
          </a:p>
          <a:p>
            <a:pPr marL="285750" indent="-285750">
              <a:buFont typeface="Arial" charset="0"/>
              <a:buChar char="•"/>
            </a:pPr>
            <a:r>
              <a:rPr lang="nl-NL" sz="1700" dirty="0" smtClean="0"/>
              <a:t>meeregeren</a:t>
            </a:r>
          </a:p>
        </p:txBody>
      </p:sp>
      <p:sp>
        <p:nvSpPr>
          <p:cNvPr id="5" name="Afgeronde rechthoek 4"/>
          <p:cNvSpPr/>
          <p:nvPr/>
        </p:nvSpPr>
        <p:spPr>
          <a:xfrm>
            <a:off x="6170762" y="1483743"/>
            <a:ext cx="2725947" cy="3019246"/>
          </a:xfrm>
          <a:prstGeom prst="round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Confessionalisme</a:t>
            </a:r>
          </a:p>
          <a:p>
            <a:pPr algn="ctr"/>
            <a:r>
              <a:rPr lang="nl-NL" sz="1700" dirty="0" smtClean="0"/>
              <a:t>KATHOLIEK</a:t>
            </a:r>
          </a:p>
          <a:p>
            <a:pPr marL="285750" indent="-285750">
              <a:buFont typeface="Arial" charset="0"/>
              <a:buChar char="•"/>
            </a:pPr>
            <a:r>
              <a:rPr lang="nl-NL" sz="1700" dirty="0" smtClean="0"/>
              <a:t>Middenstand en platteland Zuid</a:t>
            </a:r>
          </a:p>
          <a:p>
            <a:pPr marL="285750" indent="-285750">
              <a:buFont typeface="Arial" charset="0"/>
              <a:buChar char="•"/>
            </a:pPr>
            <a:r>
              <a:rPr lang="nl-NL" sz="1700" dirty="0" smtClean="0"/>
              <a:t>RKSP</a:t>
            </a:r>
          </a:p>
          <a:p>
            <a:pPr marL="285750" indent="-285750">
              <a:buFont typeface="Arial" charset="0"/>
              <a:buChar char="•"/>
            </a:pPr>
            <a:r>
              <a:rPr lang="nl-NL" sz="1700" dirty="0" smtClean="0"/>
              <a:t>Volkskrant </a:t>
            </a:r>
          </a:p>
          <a:p>
            <a:pPr marL="285750" indent="-285750">
              <a:buFont typeface="Arial" charset="0"/>
              <a:buChar char="•"/>
            </a:pPr>
            <a:r>
              <a:rPr lang="nl-NL" sz="1700" dirty="0" smtClean="0"/>
              <a:t>KRO</a:t>
            </a:r>
          </a:p>
          <a:p>
            <a:pPr marL="285750" indent="-285750">
              <a:buFont typeface="Arial" charset="0"/>
              <a:buChar char="•"/>
            </a:pPr>
            <a:r>
              <a:rPr lang="nl-NL" sz="1700" dirty="0" smtClean="0"/>
              <a:t>meeregeren</a:t>
            </a:r>
          </a:p>
        </p:txBody>
      </p:sp>
      <p:sp>
        <p:nvSpPr>
          <p:cNvPr id="6" name="Afgeronde rechthoek 5"/>
          <p:cNvSpPr/>
          <p:nvPr/>
        </p:nvSpPr>
        <p:spPr>
          <a:xfrm>
            <a:off x="9049109" y="1483743"/>
            <a:ext cx="2725947" cy="301924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700" dirty="0" smtClean="0"/>
              <a:t>SOCIALISME</a:t>
            </a:r>
          </a:p>
          <a:p>
            <a:pPr marL="285750" indent="-285750">
              <a:buFont typeface="Arial" charset="0"/>
              <a:buChar char="•"/>
            </a:pPr>
            <a:r>
              <a:rPr lang="nl-NL" sz="1700" dirty="0" smtClean="0"/>
              <a:t>Arbeiders </a:t>
            </a:r>
          </a:p>
          <a:p>
            <a:pPr marL="285750" indent="-285750">
              <a:buFont typeface="Arial" charset="0"/>
              <a:buChar char="•"/>
            </a:pPr>
            <a:r>
              <a:rPr lang="nl-NL" sz="1700" dirty="0" smtClean="0"/>
              <a:t>SDAP</a:t>
            </a:r>
          </a:p>
          <a:p>
            <a:pPr marL="285750" indent="-285750">
              <a:buFont typeface="Arial" charset="0"/>
              <a:buChar char="•"/>
            </a:pPr>
            <a:r>
              <a:rPr lang="nl-NL" sz="1700" dirty="0" smtClean="0"/>
              <a:t>Vakbond NVV</a:t>
            </a:r>
          </a:p>
          <a:p>
            <a:pPr marL="285750" indent="-285750">
              <a:buFont typeface="Arial" charset="0"/>
              <a:buChar char="•"/>
            </a:pPr>
            <a:r>
              <a:rPr lang="nl-NL" sz="1700" dirty="0" smtClean="0"/>
              <a:t>Vrije volk</a:t>
            </a:r>
          </a:p>
          <a:p>
            <a:pPr marL="285750" indent="-285750">
              <a:buFont typeface="Arial" charset="0"/>
              <a:buChar char="•"/>
            </a:pPr>
            <a:r>
              <a:rPr lang="nl-NL" sz="1700" dirty="0" smtClean="0"/>
              <a:t>VARA</a:t>
            </a:r>
          </a:p>
          <a:p>
            <a:pPr marL="285750" indent="-285750">
              <a:buFont typeface="Arial" charset="0"/>
              <a:buChar char="•"/>
            </a:pPr>
            <a:r>
              <a:rPr lang="nl-NL" sz="1700" dirty="0" smtClean="0"/>
              <a:t>Buitengesloten van regeringsdeelname</a:t>
            </a:r>
            <a:endParaRPr lang="nl-NL" sz="1700" dirty="0"/>
          </a:p>
        </p:txBody>
      </p:sp>
      <p:sp>
        <p:nvSpPr>
          <p:cNvPr id="7" name="Afgeronde rechthoek 6"/>
          <p:cNvSpPr/>
          <p:nvPr/>
        </p:nvSpPr>
        <p:spPr>
          <a:xfrm>
            <a:off x="109269" y="1190445"/>
            <a:ext cx="8896708" cy="3700081"/>
          </a:xfrm>
          <a:prstGeom prst="roundRect">
            <a:avLst/>
          </a:prstGeom>
          <a:solidFill>
            <a:schemeClr val="accent4">
              <a:lumMod val="60000"/>
              <a:lumOff val="40000"/>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solidFill>
                <a:schemeClr val="tx1"/>
              </a:solidFill>
            </a:endParaRPr>
          </a:p>
          <a:p>
            <a:pPr algn="ctr"/>
            <a:endParaRPr lang="nl-NL" dirty="0">
              <a:solidFill>
                <a:schemeClr val="tx1"/>
              </a:solidFill>
            </a:endParaRPr>
          </a:p>
        </p:txBody>
      </p:sp>
      <p:sp>
        <p:nvSpPr>
          <p:cNvPr id="8" name="Tekstvak 7">
            <a:hlinkClick r:id="rId2"/>
          </p:cNvPr>
          <p:cNvSpPr txBox="1"/>
          <p:nvPr/>
        </p:nvSpPr>
        <p:spPr>
          <a:xfrm>
            <a:off x="261668" y="4936692"/>
            <a:ext cx="10834777" cy="1200329"/>
          </a:xfrm>
          <a:prstGeom prst="rect">
            <a:avLst/>
          </a:prstGeom>
          <a:noFill/>
          <a:ln w="50800">
            <a:solidFill>
              <a:srgbClr val="C00000"/>
            </a:solidFill>
          </a:ln>
        </p:spPr>
        <p:txBody>
          <a:bodyPr wrap="square" rtlCol="0">
            <a:spAutoFit/>
          </a:bodyPr>
          <a:lstStyle/>
          <a:p>
            <a:r>
              <a:rPr lang="nl-NL" sz="2400" dirty="0" smtClean="0"/>
              <a:t>De socialisten worden door de andere drie zuilen buitengesloten van regeringsdeelname. Deze drie willen een kleine overheid en weinig ingrijpen in de economie. Ook toen in 1929 de crisis uitbrak ondernam de regering weinig actie</a:t>
            </a:r>
            <a:endParaRPr lang="nl-NL" sz="2400" dirty="0"/>
          </a:p>
        </p:txBody>
      </p:sp>
      <p:sp>
        <p:nvSpPr>
          <p:cNvPr id="9" name="Ovaal 8"/>
          <p:cNvSpPr/>
          <p:nvPr/>
        </p:nvSpPr>
        <p:spPr>
          <a:xfrm>
            <a:off x="6170762" y="258792"/>
            <a:ext cx="4925683" cy="7763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Zuilen leefden compleet langs elkaar heen</a:t>
            </a:r>
            <a:endParaRPr lang="nl-NL" dirty="0"/>
          </a:p>
        </p:txBody>
      </p:sp>
    </p:spTree>
    <p:extLst>
      <p:ext uri="{BB962C8B-B14F-4D97-AF65-F5344CB8AC3E}">
        <p14:creationId xmlns:p14="http://schemas.microsoft.com/office/powerpoint/2010/main" val="17711751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299</Words>
  <Application>Microsoft Macintosh PowerPoint</Application>
  <PresentationFormat>Breedbeeld</PresentationFormat>
  <Paragraphs>129</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Calibri Light</vt:lpstr>
      <vt:lpstr>Office-thema</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220502   Kato van Mourik</dc:creator>
  <cp:lastModifiedBy>220502   Kato van Mourik</cp:lastModifiedBy>
  <cp:revision>4</cp:revision>
  <dcterms:created xsi:type="dcterms:W3CDTF">2020-05-15T07:30:38Z</dcterms:created>
  <dcterms:modified xsi:type="dcterms:W3CDTF">2020-05-20T09:53:36Z</dcterms:modified>
</cp:coreProperties>
</file>